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1" r:id="rId3"/>
    <p:sldId id="275" r:id="rId4"/>
    <p:sldId id="260" r:id="rId5"/>
    <p:sldId id="258" r:id="rId6"/>
    <p:sldId id="259" r:id="rId7"/>
    <p:sldId id="272" r:id="rId8"/>
    <p:sldId id="273" r:id="rId9"/>
    <p:sldId id="261" r:id="rId10"/>
    <p:sldId id="263" r:id="rId11"/>
    <p:sldId id="264" r:id="rId12"/>
    <p:sldId id="270" r:id="rId13"/>
    <p:sldId id="265" r:id="rId14"/>
    <p:sldId id="266" r:id="rId15"/>
    <p:sldId id="267" r:id="rId16"/>
    <p:sldId id="268" r:id="rId17"/>
    <p:sldId id="269" r:id="rId18"/>
    <p:sldId id="274" r:id="rId1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/>
    <p:restoredTop sz="93262"/>
  </p:normalViewPr>
  <p:slideViewPr>
    <p:cSldViewPr snapToGrid="0" snapToObjects="1">
      <p:cViewPr>
        <p:scale>
          <a:sx n="104" d="100"/>
          <a:sy n="104" d="100"/>
        </p:scale>
        <p:origin x="336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19:42:43.867"/>
    </inkml:context>
    <inkml:brush xml:id="br0">
      <inkml:brushProperty name="width" value="0.05" units="cm"/>
      <inkml:brushProperty name="height" value="0.05" units="cm"/>
      <inkml:brushProperty name="color" value="#E71225"/>
    </inkml:brush>
  </inkml:definitions>
  <inkml:trace contextRef="#ctx0" brushRef="#br0">5877 9313 24575,'0'-48'0,"14"-20"0,17 4 0,-11 17 0,3 0-729,9 4 0,0 1 729,-6-7 0,-1-1 0,4 7 0,-1 2 0,19-44 0,-12 22 0,0 2 0,8-14 0,-12 11 0,-2 1 0,-1 11 0,-3-11 0,-2-2 0,4 0 227,-4 3 1,-2 3-228,-13 23 246,16-43-246,-21 45 0,15-33 0,2-18 0,-3 24 0,-3-7 0,-1 0 0,1 2 0,1-26 0,-2 19 0,1 3 0,3-2 0,-3-1 0,-1 5 0,1 26 742,-7-14-742,5 13 15,-4-5-15,5 8 0,-6 0 0,5-1 0,-4-17 0,6-38 0,-7 17 0,0 27 0,-1 2 0,-5-7 0,12-35 0,-5 25 0,0-17 0,-2 28 0,-6 6 0,7-7 0,-6-1 0,6 0 0,-7 0 0,0 8 0,0-5 0,0 5 0,0-17 0,0 7 0,0-6 0,0 8 0,0 1 0,0-1 0,0 0 0,0 0 0,0 8 0,0-6 0,-6 14 0,-2-6 0,-12-18 0,5 19 0,-5-19 0,6 18 0,-6-20 0,5 14 0,-5-12 0,6 18 0,-6-14 0,5 10 0,-11-8 0,11 20 0,-4-8 0,-1 6 0,5-6 0,-11 7 0,11-7 0,-5 6 0,0-6 0,-7-18 0,-3 11 0,-4-13 0,5 12 0,-11-12 0,9 14 0,-8-12 0,12 25 0,0 1 0,0 0 0,1 6 0,-8-6 0,6 6 0,-6-7 0,8 7 0,-8-6 0,-1 5 0,-20-26 0,8 13 0,-16-21 0,19 31 0,-7-12 0,-8 4 0,3-8 0,-15-2 0,27 15 0,-1 1 0,-23-13 0,5-1 0,1-1 0,-9-8-402,21 18 0,2 0 402,-14-17 0,-6 7 0,4-5 0,18 27 0,-3-2 0,5-3 0,1 0 0,-4 2 0,0 0 0,1-1 0,3 1 0,-5-2 0,-25-15 0,26 16 0,-14-8 0,4 7 0,4-5 0,2 19 0,1-10 0,10 19 0,0 2 804,-9 7-804,7 6 0,1-12 0,9 4 0,7-15 0,0 9 0,-7-5 0,6 1 0,-6 4 0,0-5 0,6 7 0,-13-2 0,12 1 0,-5 0 0,1 1 0,4-1 0,-12-1 0,13 2 0,-13-2 0,12 2 0,-5-7 0,1 5 0,4-4 0,-5 5 0,7 0 0,-7 0 0,6 1 0,-6-1 0,7-5 0,0 4 0,0-4 0,-11 0 0,2 3 0,-4-3 0,6 5 0,0 0 0,6-5 0,-6 4 0,0-5 0,5 6 0,-11 0 0,11 0 0,-12 0 0,6 0 0,-1 0 0,-4 5 0,4-3 0,-6 3 0,-1-5 0,1-1 0,-8 7 0,6-5 0,-6 4 0,-19-5 0,13-1 0,-22 6 0,26-4 0,2 4 0,0 1 0,6-5 0,-6 4 0,-12-6 0,15 1 0,-25-1 0,34 1 0,-14 0 0,23 6 0,-4-4 0,6 4 0,0 0 0,0-4 0,0 4 0,0-6 0,-11 1 0,8 5 0,-8-5 0,11 11 0,0-10 0,-7 10 0,6-11 0,-13 11 0,13-10 0,-13 9 0,5-9 0,-6 3 0,0 1 0,-1-5 0,1 10 0,-19-10 0,7 11 0,-8-11 0,12 10 0,7-10 0,8 11 0,-6-5 0,12 0 0,-4 5 0,-1-11 0,5 11 0,-5-11 0,7 11 0,0-10 0,-11 9 0,9-9 0,-9 10 0,11-10 0,0 9 0,-7-9 0,5 9 0,1-4 0,3 6 0,5-5 0,-1 4 0,2-4 0,6 5 0,9 5 0,-2 1 0,15 0 0,-10 5 0,9-5 0,-9 5 0,9 1 0,-8-1 0,8 1 0,-9-1 0,9 0 0,-8 1 0,3-1 0,0 1 0,-4-1 0,4 1 0,-5-1 0,5-5 0,-3-6 0,3-6 0,-5-6 0,0 1 0,0-1 0,-6 1 0,5-1 0,-9 1 0,9-1 0,-5 0 0,1 6 0,4-4 0,-4 3 0,0 1 0,3-5 0,-3 5 0,0-6 0,4 1 0,-4-1 0,5-5 0,-5 4 0,3-5 0,-8 1 0,8 4 0,-9-10 0,5 10 0,0-4 0,-5 11 0,15 1 0,-3 5 0,11 0 0,-1 0 0,1 0 0,-1 0 0,1 0 0,5-6 0,-4 0 0,10-7 0,-10-4 0,5 3 0,-6 2 0,-1 2 0,1 3 0,-1 1 0,1 1 0,-6-1 0,-1 5 0,-5-4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CBFD3-93F1-1445-8CB9-BE99CEEE9C49}" type="datetimeFigureOut">
              <a:rPr lang="en-CH" smtClean="0"/>
              <a:t>27.05.21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AA959-44E5-2C45-9B8E-A3C8CC85069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664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progresses from rectum to other parts of the colon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Prevalence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proportion of persons who have a condition at or during a particular time period, whereas 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incidence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refers to the proportion or rate of persons who develop a condition during a particular time period.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78050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pa: Independent of gene-ranking or method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02554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weighted trimmed mean of the log expression ratios: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trims gene-wise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logfold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changes and absolute expression levels before taking the weighted average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edge R does not use gene lengths because assumes that when comparing that doesn’t make a difference because the factor is on both sides (gene-wise comparison)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51517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clustering: euclidean =&gt; see which classes cluster together</a:t>
            </a:r>
          </a:p>
          <a:p>
            <a:r>
              <a:rPr lang="en-CH" dirty="0"/>
              <a:t>x axis: patients</a:t>
            </a:r>
          </a:p>
          <a:p>
            <a:r>
              <a:rPr lang="en-CH" dirty="0"/>
              <a:t>y axis: genes</a:t>
            </a:r>
          </a:p>
          <a:p>
            <a:r>
              <a:rPr lang="en-CH" dirty="0"/>
              <a:t>matrix: TMM 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6277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log transformed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441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45794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KCNK5</a:t>
            </a:r>
            <a:r>
              <a:rPr lang="en-GB" dirty="0"/>
              <a:t> &amp;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KCND3</a:t>
            </a:r>
            <a:r>
              <a:rPr lang="en-GB" dirty="0"/>
              <a:t> : potassium channels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CDKN2B</a:t>
            </a:r>
            <a:r>
              <a:rPr lang="en-GB" dirty="0"/>
              <a:t> : cyclin dependent kinase inhibitor</a:t>
            </a:r>
          </a:p>
          <a:p>
            <a:r>
              <a:rPr lang="en-GB" dirty="0"/>
              <a:t>ZNF: </a:t>
            </a:r>
            <a:r>
              <a:rPr lang="en-GB" dirty="0" err="1"/>
              <a:t>zink</a:t>
            </a:r>
            <a:r>
              <a:rPr lang="en-GB" dirty="0"/>
              <a:t> finger</a:t>
            </a:r>
          </a:p>
          <a:p>
            <a:r>
              <a:rPr lang="en-GB" dirty="0"/>
              <a:t>NAADL: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N-acetylated alpha-linked acidic dipeptidase </a:t>
            </a:r>
          </a:p>
          <a:p>
            <a:r>
              <a:rPr lang="en-GB" dirty="0"/>
              <a:t>LRRN2: Leucine rich repeat neuronal 2</a:t>
            </a:r>
          </a:p>
          <a:p>
            <a:r>
              <a:rPr lang="en-GB" dirty="0"/>
              <a:t>TMEM: transmembrane protein</a:t>
            </a:r>
          </a:p>
          <a:p>
            <a:endParaRPr lang="en-GB" dirty="0"/>
          </a:p>
          <a:p>
            <a:r>
              <a:rPr lang="en-GB" dirty="0"/>
              <a:t>This time I used z-scores =&gt; visualises the differences better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2422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hypergeometric testing =&gt; list of DE genes</a:t>
            </a:r>
          </a:p>
          <a:p>
            <a:r>
              <a:rPr lang="en-CH" dirty="0"/>
              <a:t>BH: rank p values =&gt; (i/m)*Q =&gt; </a:t>
            </a:r>
            <a:r>
              <a:rPr lang="en-GB" dirty="0" err="1"/>
              <a:t>i</a:t>
            </a:r>
            <a:r>
              <a:rPr lang="en-GB" dirty="0"/>
              <a:t> = rank, m = #tests, Q = FDR (chosen)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5561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underexpressed = bottom of ranked gene list</a:t>
            </a:r>
          </a:p>
          <a:p>
            <a:r>
              <a:rPr lang="en-CH" dirty="0"/>
              <a:t>overexpressed = top of ranked gene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36035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“Human Protein Atlas” 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hypergeometric testing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66830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20D2-CB1D-5F4F-B494-C0EB3511F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4524E-B32F-9345-BCDF-F69CE7FEC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8787E-E6A0-0F48-94DA-17B1EC95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45F22-FC9F-AF45-AFF9-B23ECB3E6432}" type="datetime1">
              <a:rPr lang="de-CH" smtClean="0"/>
              <a:t>27.05.21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66E32-7636-2F42-A8EA-B13EE600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50D3A-E365-2342-BD29-D98EADA2D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885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C66C-2257-5E4C-A452-8BBF701A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6199E-352C-9B42-9A76-B98F20B7E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95A50-8ACE-214D-BF08-47811155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C495-046D-684B-84A1-C614C98B5A52}" type="datetime1">
              <a:rPr lang="de-CH" smtClean="0"/>
              <a:t>27.05.21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CFC48-E264-3447-BF16-445C815D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A3D20-5006-D648-A839-264DD072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741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F143DB-664F-4B46-A36F-98DE3BB35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00091-CC34-4E40-A8A3-7368A3003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BE9D1-4C62-BA46-A127-214AA63C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9E7-F641-F642-B9C0-AEAAEC7A129D}" type="datetime1">
              <a:rPr lang="de-CH" smtClean="0"/>
              <a:t>27.05.21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4E224-93BA-D44D-A4EF-FC0981B0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6D0B4-DF9A-6443-9BE0-B01257FA6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497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6550-3B26-934E-8F05-EF00F27A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D4934-8B13-8F46-B444-F81A6AA1E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6DB8D-1322-AD4A-B9AB-98DF2CE40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E528-BABC-374B-9D1D-2EF5B8467D24}" type="datetime1">
              <a:rPr lang="de-CH" smtClean="0"/>
              <a:t>27.05.21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E8EAE-B708-A64D-92DE-8B066D6D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B9A1C-5679-3C4A-BD4D-D533756C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8200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C5794-E51C-E44F-BD39-B670891C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87F7D-8EFF-134D-A652-32B20C495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A86F-D744-0649-9377-632EED36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A74-3E54-B246-876A-8774A1EF0836}" type="datetime1">
              <a:rPr lang="de-CH" smtClean="0"/>
              <a:t>27.05.21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528C6-BB5B-9846-9611-4205D965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A48A-A8EC-8B49-80D9-579C506A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4132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429D-E9C6-4941-84A3-025A1C54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16DB9-3AD0-0F48-B98E-F82CEBD3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FF0D8-3F20-8E4E-8C17-63BBD4FF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3801A-4A9F-8945-9876-4BC04069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DD51-1068-3140-A72E-FE12A01E701B}" type="datetime1">
              <a:rPr lang="de-CH" smtClean="0"/>
              <a:t>27.05.21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C695E-EFDC-2641-B82F-B95528EB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490A2-1756-1543-A675-53014A1D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59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94E1-8189-CE49-91BA-E3EE535C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4FE52-19C2-9942-88EC-9C89F3712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358C2-7123-8348-AFE7-633AA35C8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42E63-E062-5A4F-B0FE-FA1DE724B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C5FC7-D4D4-F044-B471-CA17F9CD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245A07-493E-6D46-BEE1-CEA51CBAE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12C4-86CE-2C47-9042-5A1490D391FB}" type="datetime1">
              <a:rPr lang="de-CH" smtClean="0"/>
              <a:t>27.05.21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53A66-17E2-E949-8F0D-0A63C3DC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E650D-34F6-7E45-96ED-38A2A41C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871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2D41-D532-8A46-B47D-6EB1EB04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67580-6489-A24F-BBB3-9B12AF26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A2732-AEBC-0940-A764-FECBF476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85111-CBE8-E343-BEA6-372588B0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945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5CE19-9C86-F049-94FC-73F0CC41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D6EC7-F6F2-6547-97D0-2AB21FEEE4EF}" type="datetime1">
              <a:rPr lang="de-CH" smtClean="0"/>
              <a:t>27.05.21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ABECF-5730-A248-942F-165F1693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6275-C7CE-C446-9D1E-7A558ECD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133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9117-A4F9-6049-BA28-161D2F54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10DE-30FD-D143-8E3A-CD2052EDA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A58F9-AB1E-6C40-A0F6-3328BB39C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4F07D-20FF-2E43-97CC-97B0FA7C2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281F-AF29-AF48-8B6D-6E8C43754B91}" type="datetime1">
              <a:rPr lang="de-CH" smtClean="0"/>
              <a:t>27.05.21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9E9D3-C1A5-7644-BB50-5FDC160B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94C42-AEEB-0548-B12C-5B1213F1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047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9CB3-FF5A-D744-89AF-E537C310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0DBA4-2506-C14D-92A5-866EBDE08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9A896-146E-5F47-8979-58201BDD5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72769-2CEA-B040-B123-FD00C634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1B00-F49C-8C48-9562-B3E84E47C33F}" type="datetime1">
              <a:rPr lang="de-CH" smtClean="0"/>
              <a:t>27.05.21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F1625-BE13-EF45-8507-E157A4B3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7A8F2-FF97-CE4F-9D43-3D698B60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092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0ECB6E-715E-1948-92A9-F6E0F8A6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97967-36F7-8B4C-ABD4-B28F0E998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929E-B57F-E04C-AF90-C27703966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18C9-AC2D-994C-8072-77CE374D72E2}" type="datetime1">
              <a:rPr lang="de-CH" smtClean="0"/>
              <a:t>27.05.21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A108-662E-A24E-AE15-1EC843AE5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F3353-6153-F646-8351-2C3EFA346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336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9.emf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7182-EF34-1F4D-85F4-A18A012EB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Systems Biology 2021 internship data analysis assignment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729CA-1A10-EA45-A013-E47A2E39C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Michelle Meier </a:t>
            </a:r>
          </a:p>
          <a:p>
            <a:r>
              <a:rPr lang="en-CH" dirty="0"/>
              <a:t>MSc Systems Biology, ETH Zurich</a:t>
            </a:r>
          </a:p>
        </p:txBody>
      </p:sp>
    </p:spTree>
    <p:extLst>
      <p:ext uri="{BB962C8B-B14F-4D97-AF65-F5344CB8AC3E}">
        <p14:creationId xmlns:p14="http://schemas.microsoft.com/office/powerpoint/2010/main" val="1903478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3D32-0380-9445-AB1E-6422E51F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Gene Expression Analysis</a:t>
            </a:r>
            <a:r>
              <a:rPr lang="en-CH" dirty="0">
                <a:effectLst/>
              </a:rPr>
              <a:t> 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AA077-664A-7F4A-AB9D-5E63AA022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5F570-6421-CB4E-B0B5-9B9CD432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10</a:t>
            </a:fld>
            <a:endParaRPr lang="en-CH"/>
          </a:p>
        </p:txBody>
      </p:sp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AF035693-FDEB-DE43-A6C8-0DFBC1562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997" y="3258503"/>
            <a:ext cx="3849058" cy="2698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0B83FC-C996-1F46-B459-1A2023DFC7D0}"/>
              </a:ext>
            </a:extLst>
          </p:cNvPr>
          <p:cNvSpPr txBox="1"/>
          <p:nvPr/>
        </p:nvSpPr>
        <p:spPr>
          <a:xfrm>
            <a:off x="11377234" y="-4207"/>
            <a:ext cx="81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edgeR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66DD4-12D2-6C4F-9ED7-F0E39B113258}"/>
              </a:ext>
            </a:extLst>
          </p:cNvPr>
          <p:cNvSpPr txBox="1"/>
          <p:nvPr/>
        </p:nvSpPr>
        <p:spPr>
          <a:xfrm>
            <a:off x="977900" y="1549400"/>
            <a:ext cx="863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Quantification of expression differences between samples based on statistical models</a:t>
            </a:r>
          </a:p>
          <a:p>
            <a:endParaRPr lang="en-C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9A6889-F968-524D-B852-6838AC95FE95}"/>
              </a:ext>
            </a:extLst>
          </p:cNvPr>
          <p:cNvSpPr txBox="1"/>
          <p:nvPr/>
        </p:nvSpPr>
        <p:spPr>
          <a:xfrm>
            <a:off x="977900" y="2070100"/>
            <a:ext cx="919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model complexities differ: </a:t>
            </a:r>
            <a:br>
              <a:rPr lang="en-CH" dirty="0"/>
            </a:br>
            <a:r>
              <a:rPr lang="en-CH" dirty="0"/>
              <a:t>=&gt; </a:t>
            </a:r>
            <a:r>
              <a:rPr lang="en-CH" b="1" dirty="0"/>
              <a:t>very simple, one factor model: Inflamed vs. Non-inflamed</a:t>
            </a:r>
          </a:p>
          <a:p>
            <a:r>
              <a:rPr lang="en-CH" dirty="0"/>
              <a:t>=&gt; more complex model: ~ Patient + Location + Inflammation</a:t>
            </a:r>
          </a:p>
        </p:txBody>
      </p:sp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DAFCB020-A59F-DF46-80C1-6C0D5F5C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776" y="3209119"/>
            <a:ext cx="4005647" cy="27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2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3EDF-C2AF-6C44-AC1B-34E51230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Gene Expression Analysis</a:t>
            </a:r>
            <a:r>
              <a:rPr lang="en-CH" dirty="0">
                <a:effectLst/>
              </a:rPr>
              <a:t> 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DDC36-A138-C24F-8C7A-7655EB8A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8B98-2ACC-D046-9E6B-283296C1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11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5F08B-29B3-7948-BC0B-B249CCE6340F}"/>
              </a:ext>
            </a:extLst>
          </p:cNvPr>
          <p:cNvSpPr txBox="1"/>
          <p:nvPr/>
        </p:nvSpPr>
        <p:spPr>
          <a:xfrm>
            <a:off x="6581731" y="1757881"/>
            <a:ext cx="304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FDR &gt; 0.05, |log2FC| &gt; 1.5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4F0758-8094-D94C-8DB1-C9C4E8F852EA}"/>
              </a:ext>
            </a:extLst>
          </p:cNvPr>
          <p:cNvSpPr txBox="1"/>
          <p:nvPr/>
        </p:nvSpPr>
        <p:spPr>
          <a:xfrm>
            <a:off x="1045766" y="1770518"/>
            <a:ext cx="304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FDR &gt; 0.05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2F24BD-0927-E94D-9629-8F249593F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2350" y="2139850"/>
            <a:ext cx="5016500" cy="3876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E452D0-339C-FE47-91D7-3B8BF6BF5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03" y="2139850"/>
            <a:ext cx="5016500" cy="38763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621A972-F6B2-5048-AC66-089130F020FE}"/>
              </a:ext>
            </a:extLst>
          </p:cNvPr>
          <p:cNvSpPr/>
          <p:nvPr/>
        </p:nvSpPr>
        <p:spPr>
          <a:xfrm>
            <a:off x="6096000" y="1470454"/>
            <a:ext cx="5022850" cy="4757351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152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5D44-E78A-764E-B232-D63C8E40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Over-representation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EB280-CCC6-AD4E-B159-FE6F5645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37000-8B5E-D54F-B95B-D36F23D2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12</a:t>
            </a:fld>
            <a:endParaRPr lang="en-CH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DBC225F-AA9A-5F41-B896-A804B305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892" y="2060020"/>
            <a:ext cx="5411325" cy="4300870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7E746F80-F8DF-CD4B-B7B1-E7E624827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907" y="2328697"/>
            <a:ext cx="4946209" cy="393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E278AD-134E-B640-B362-A63A7459B204}"/>
              </a:ext>
            </a:extLst>
          </p:cNvPr>
          <p:cNvSpPr txBox="1"/>
          <p:nvPr/>
        </p:nvSpPr>
        <p:spPr>
          <a:xfrm>
            <a:off x="10756900" y="-4207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ReactomePA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D447A-806D-984D-940D-B7F94D650789}"/>
              </a:ext>
            </a:extLst>
          </p:cNvPr>
          <p:cNvSpPr txBox="1"/>
          <p:nvPr/>
        </p:nvSpPr>
        <p:spPr>
          <a:xfrm>
            <a:off x="685800" y="1422400"/>
            <a:ext cx="1023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Input: List of differentially expressed genes =&gt; are these genes significantly enriched in a specific pathway?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9243EF-3A8A-3A41-9135-7BC5FC21C657}"/>
              </a:ext>
            </a:extLst>
          </p:cNvPr>
          <p:cNvSpPr txBox="1"/>
          <p:nvPr/>
        </p:nvSpPr>
        <p:spPr>
          <a:xfrm>
            <a:off x="312275" y="6136140"/>
            <a:ext cx="3269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multiple testing correction: Benjamini-Hochberg</a:t>
            </a:r>
          </a:p>
        </p:txBody>
      </p:sp>
    </p:spTree>
    <p:extLst>
      <p:ext uri="{BB962C8B-B14F-4D97-AF65-F5344CB8AC3E}">
        <p14:creationId xmlns:p14="http://schemas.microsoft.com/office/powerpoint/2010/main" val="213364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6E99-8685-E943-9E57-D991A575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Gene Set Enrichment: Reactome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D0367-98A1-9649-A818-4EF90FB3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E4FFF-B4F0-F54B-B81B-6DEC457A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13</a:t>
            </a:fld>
            <a:endParaRPr lang="en-CH"/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A742F6D-D928-974B-9E51-9488DD7D6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7" y="2063890"/>
            <a:ext cx="6424643" cy="422378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9E45824-9E42-354D-90C0-2303BEBA2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558" y="2063890"/>
            <a:ext cx="5103901" cy="4056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E766B5-41CE-6A46-8EBA-70FDFD5485C1}"/>
              </a:ext>
            </a:extLst>
          </p:cNvPr>
          <p:cNvSpPr txBox="1"/>
          <p:nvPr/>
        </p:nvSpPr>
        <p:spPr>
          <a:xfrm>
            <a:off x="10756900" y="-4207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ReactomePA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3C5635-1386-0C4B-BA95-81DD6C9247BB}"/>
              </a:ext>
            </a:extLst>
          </p:cNvPr>
          <p:cNvSpPr txBox="1"/>
          <p:nvPr/>
        </p:nvSpPr>
        <p:spPr>
          <a:xfrm>
            <a:off x="312275" y="6136140"/>
            <a:ext cx="3269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multiple testing correction: Benjamini-Hochberg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178D0-B97D-364D-99D4-1652BDE3F715}"/>
              </a:ext>
            </a:extLst>
          </p:cNvPr>
          <p:cNvSpPr txBox="1"/>
          <p:nvPr/>
        </p:nvSpPr>
        <p:spPr>
          <a:xfrm>
            <a:off x="685800" y="1422400"/>
            <a:ext cx="1023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Input: ranked gene list =&gt; Are the genes of a given gene-list under/over-expressed?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69013-8277-524F-A176-3D219DBC1A8A}"/>
              </a:ext>
            </a:extLst>
          </p:cNvPr>
          <p:cNvSpPr txBox="1"/>
          <p:nvPr/>
        </p:nvSpPr>
        <p:spPr>
          <a:xfrm>
            <a:off x="484695" y="1875666"/>
            <a:ext cx="3450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pre-ranking: -log10(padj) * log2FC</a:t>
            </a:r>
          </a:p>
        </p:txBody>
      </p:sp>
    </p:spTree>
    <p:extLst>
      <p:ext uri="{BB962C8B-B14F-4D97-AF65-F5344CB8AC3E}">
        <p14:creationId xmlns:p14="http://schemas.microsoft.com/office/powerpoint/2010/main" val="8971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3EB8-39F6-5F45-A44E-542670D0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Gene Set Enrichment: Reactome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2D2ED-1CAE-0A4F-A905-DE6FD4DC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48330-BD0A-6844-8AA8-B51D7439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14</a:t>
            </a:fld>
            <a:endParaRPr lang="en-CH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2CE75EB-6E63-3D42-96B6-260AC587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99" y="1498813"/>
            <a:ext cx="6816365" cy="5066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E17B31-8C85-CA46-B8E1-647F3CDB062C}"/>
              </a:ext>
            </a:extLst>
          </p:cNvPr>
          <p:cNvSpPr txBox="1"/>
          <p:nvPr/>
        </p:nvSpPr>
        <p:spPr>
          <a:xfrm>
            <a:off x="0" y="1321356"/>
            <a:ext cx="34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pre-ranking: -log10(padj) * log2FC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CA0B7A-880F-F945-A479-CB961C680DF0}"/>
              </a:ext>
            </a:extLst>
          </p:cNvPr>
          <p:cNvSpPr txBox="1"/>
          <p:nvPr/>
        </p:nvSpPr>
        <p:spPr>
          <a:xfrm>
            <a:off x="10756900" y="-4207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ReactomePA</a:t>
            </a:r>
          </a:p>
        </p:txBody>
      </p:sp>
    </p:spTree>
    <p:extLst>
      <p:ext uri="{BB962C8B-B14F-4D97-AF65-F5344CB8AC3E}">
        <p14:creationId xmlns:p14="http://schemas.microsoft.com/office/powerpoint/2010/main" val="3185308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0B5F-F5B1-E045-A4FD-F02E9D80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Gene Set Enrichment: Reactome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A8AF57-95D6-B04F-8A34-809C52A83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087FE-042A-2341-B9C7-89FAE17E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15</a:t>
            </a:fld>
            <a:endParaRPr lang="en-CH"/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8AC936E-6B16-724C-8FDF-0428B956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0" y="2029554"/>
            <a:ext cx="5821004" cy="4326796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2B7EF062-139C-A34B-A71F-19208EEB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37" y="2029554"/>
            <a:ext cx="5639841" cy="41921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B5DC4E-7C10-4F48-877F-F027DAE594E8}"/>
              </a:ext>
            </a:extLst>
          </p:cNvPr>
          <p:cNvSpPr txBox="1"/>
          <p:nvPr/>
        </p:nvSpPr>
        <p:spPr>
          <a:xfrm>
            <a:off x="10756900" y="-4207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ReactomePA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1B6754-7F41-964C-BE7E-10419044775B}"/>
              </a:ext>
            </a:extLst>
          </p:cNvPr>
          <p:cNvSpPr txBox="1"/>
          <p:nvPr/>
        </p:nvSpPr>
        <p:spPr>
          <a:xfrm>
            <a:off x="312275" y="6136140"/>
            <a:ext cx="3269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multiple testing correction: Benjamini-Hochberg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1FA6CD-63C9-904C-A760-564BB47AFF42}"/>
              </a:ext>
            </a:extLst>
          </p:cNvPr>
          <p:cNvSpPr txBox="1"/>
          <p:nvPr/>
        </p:nvSpPr>
        <p:spPr>
          <a:xfrm>
            <a:off x="484695" y="1875666"/>
            <a:ext cx="34502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pre-ranking: -log10(padj)</a:t>
            </a:r>
          </a:p>
        </p:txBody>
      </p:sp>
    </p:spTree>
    <p:extLst>
      <p:ext uri="{BB962C8B-B14F-4D97-AF65-F5344CB8AC3E}">
        <p14:creationId xmlns:p14="http://schemas.microsoft.com/office/powerpoint/2010/main" val="269637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7503-ECEA-CB4C-822E-4AFCA490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Gene Set Enrichment: Reactome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C8719-7FED-4547-8C11-28815345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423F6-0940-0F42-9664-42B50F63C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16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29AB1-823E-5744-BBAC-391B626E1F8E}"/>
              </a:ext>
            </a:extLst>
          </p:cNvPr>
          <p:cNvSpPr txBox="1"/>
          <p:nvPr/>
        </p:nvSpPr>
        <p:spPr>
          <a:xfrm>
            <a:off x="0" y="1660222"/>
            <a:ext cx="34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pre-ranking: -log10(padj)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E28F70-A8D1-284F-98FA-9056AB53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829" y="1725536"/>
            <a:ext cx="6555084" cy="48724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F9C20E-C7BC-A84E-833C-56C9F5EBE764}"/>
              </a:ext>
            </a:extLst>
          </p:cNvPr>
          <p:cNvSpPr txBox="1"/>
          <p:nvPr/>
        </p:nvSpPr>
        <p:spPr>
          <a:xfrm>
            <a:off x="10756900" y="-4207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ReactomePA</a:t>
            </a:r>
          </a:p>
        </p:txBody>
      </p:sp>
    </p:spTree>
    <p:extLst>
      <p:ext uri="{BB962C8B-B14F-4D97-AF65-F5344CB8AC3E}">
        <p14:creationId xmlns:p14="http://schemas.microsoft.com/office/powerpoint/2010/main" val="3040002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3A072-BFBC-AC4C-BA42-B28D65CA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D6EC7-F6F2-6547-97D0-2AB21FEEE4EF}" type="datetime1">
              <a:rPr lang="de-CH" smtClean="0"/>
              <a:t>27.05.21</a:t>
            </a:fld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3E200F-B176-804A-9D2C-B67E7A2E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17</a:t>
            </a:fld>
            <a:endParaRPr lang="en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109FD2-BD50-004A-962C-96E0427336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dirty="0"/>
              <a:t>Tissue Enrichment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25A812C-0FC1-3243-A19E-F45C12780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277" y="2002151"/>
            <a:ext cx="5478423" cy="4354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4DD465-B085-E544-BD63-3B0E144ACFCE}"/>
              </a:ext>
            </a:extLst>
          </p:cNvPr>
          <p:cNvSpPr txBox="1"/>
          <p:nvPr/>
        </p:nvSpPr>
        <p:spPr>
          <a:xfrm>
            <a:off x="10883900" y="-4207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TissueEnrich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FB32CC-C113-3947-A8DD-87F3608DBD43}"/>
              </a:ext>
            </a:extLst>
          </p:cNvPr>
          <p:cNvSpPr txBox="1"/>
          <p:nvPr/>
        </p:nvSpPr>
        <p:spPr>
          <a:xfrm>
            <a:off x="312275" y="6136140"/>
            <a:ext cx="32691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000" dirty="0"/>
              <a:t>multiple testing correction: Benjamini-Hochberg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C767CB-47FF-E941-AE82-B90D1BA63B03}"/>
              </a:ext>
            </a:extLst>
          </p:cNvPr>
          <p:cNvSpPr/>
          <p:nvPr/>
        </p:nvSpPr>
        <p:spPr>
          <a:xfrm>
            <a:off x="2725777" y="5638800"/>
            <a:ext cx="1338223" cy="4973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4C656D-C12B-F448-A300-805164884FAD}"/>
              </a:ext>
            </a:extLst>
          </p:cNvPr>
          <p:cNvSpPr txBox="1"/>
          <p:nvPr/>
        </p:nvSpPr>
        <p:spPr>
          <a:xfrm>
            <a:off x="685800" y="1422400"/>
            <a:ext cx="1023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Input: List of differentially expressed genes =&gt; are these genes significantly enriched in a specific tisse?</a:t>
            </a:r>
          </a:p>
        </p:txBody>
      </p:sp>
    </p:spTree>
    <p:extLst>
      <p:ext uri="{BB962C8B-B14F-4D97-AF65-F5344CB8AC3E}">
        <p14:creationId xmlns:p14="http://schemas.microsoft.com/office/powerpoint/2010/main" val="130419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9969-A658-B542-B54C-163FBE299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Summary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DB765-84DA-7445-BB69-2F1ED479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28.05.21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4EB3F-61B0-A840-AB93-A5089F708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18</a:t>
            </a:fld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A517B1-06C1-784F-A575-8F2DBE397085}"/>
              </a:ext>
            </a:extLst>
          </p:cNvPr>
          <p:cNvSpPr txBox="1"/>
          <p:nvPr/>
        </p:nvSpPr>
        <p:spPr>
          <a:xfrm>
            <a:off x="673100" y="1749465"/>
            <a:ext cx="1000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PCA: </a:t>
            </a:r>
            <a:r>
              <a:rPr lang="en-CH" dirty="0"/>
              <a:t>Data seperates nicely along PC1 and PC2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PC1: Inflamed-Non-inflamed (+ location)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PC2: Patients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1C26A-1E54-1049-B164-3F9DAB3FCC97}"/>
              </a:ext>
            </a:extLst>
          </p:cNvPr>
          <p:cNvSpPr txBox="1"/>
          <p:nvPr/>
        </p:nvSpPr>
        <p:spPr>
          <a:xfrm>
            <a:off x="673099" y="4185206"/>
            <a:ext cx="112264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Pathway analysis</a:t>
            </a:r>
            <a:r>
              <a:rPr lang="en-CH" dirty="0"/>
              <a:t>: many pathways involved in intercellular signaling/contact, immune response/interleukin signaling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pre-ranking metric did not significantly alter analysis outcome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ORA shows very similar pathways to GSEA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b="1" dirty="0"/>
              <a:t>biologically intuitive results</a:t>
            </a:r>
          </a:p>
        </p:txBody>
      </p:sp>
      <p:pic>
        <p:nvPicPr>
          <p:cNvPr id="14" name="Picture 1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0D495C1-542D-3E47-8236-D92F0218C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715" y="4895017"/>
            <a:ext cx="3271365" cy="13600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AE3AD9-890A-D744-AAE5-ECA7A54276C2}"/>
              </a:ext>
            </a:extLst>
          </p:cNvPr>
          <p:cNvSpPr txBox="1"/>
          <p:nvPr/>
        </p:nvSpPr>
        <p:spPr>
          <a:xfrm>
            <a:off x="673100" y="2842054"/>
            <a:ext cx="8705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DE: </a:t>
            </a:r>
            <a:r>
              <a:rPr lang="en-CH" dirty="0"/>
              <a:t>Many differentially expressed genes between inflamed and non-inflamed samples.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Top DE genes sorted by log2FC are very similar to genes contributing to PC1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Most top DE genes show a consistent expression pattern across patients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dirty="0"/>
              <a:t>Simple and complex model for DE show similar results 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299164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C0F9-CEA3-1A4B-B4CA-2AC458B1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DC7985-67CB-DE45-B796-F99524C5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439E3-281D-8141-A261-E9B3272A5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2</a:t>
            </a:fld>
            <a:endParaRPr lang="en-CH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E9EAF96-5778-5D48-8900-7978D0D1E8B6}"/>
              </a:ext>
            </a:extLst>
          </p:cNvPr>
          <p:cNvGrpSpPr/>
          <p:nvPr/>
        </p:nvGrpSpPr>
        <p:grpSpPr>
          <a:xfrm>
            <a:off x="304801" y="1995427"/>
            <a:ext cx="1765910" cy="1627004"/>
            <a:chOff x="304801" y="1995427"/>
            <a:chExt cx="1765910" cy="1627004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2CD84E5-256E-DF41-ABA5-F2A0AFDD12BA}"/>
                </a:ext>
              </a:extLst>
            </p:cNvPr>
            <p:cNvSpPr/>
            <p:nvPr/>
          </p:nvSpPr>
          <p:spPr>
            <a:xfrm>
              <a:off x="304801" y="1995427"/>
              <a:ext cx="1765910" cy="16270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7" name="Picture 6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8E027207-B003-4B4D-A038-D7670EF9A7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596" t="3741" r="18173"/>
            <a:stretch/>
          </p:blipFill>
          <p:spPr>
            <a:xfrm>
              <a:off x="626976" y="2838642"/>
              <a:ext cx="1113692" cy="70252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25BAAB-484D-2642-90BE-EEA3D493B540}"/>
                </a:ext>
              </a:extLst>
            </p:cNvPr>
            <p:cNvSpPr txBox="1"/>
            <p:nvPr/>
          </p:nvSpPr>
          <p:spPr>
            <a:xfrm>
              <a:off x="476933" y="2053916"/>
              <a:ext cx="15357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1200" dirty="0"/>
                <a:t>Assembly data + meta data from GEO</a:t>
              </a:r>
            </a:p>
            <a:p>
              <a:r>
                <a:rPr lang="en-CH" sz="1200" dirty="0"/>
                <a:t>research on workflow + UC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2168493-9819-344E-8786-BFC5F4F4632B}"/>
              </a:ext>
            </a:extLst>
          </p:cNvPr>
          <p:cNvGrpSpPr/>
          <p:nvPr/>
        </p:nvGrpSpPr>
        <p:grpSpPr>
          <a:xfrm>
            <a:off x="2149244" y="1995426"/>
            <a:ext cx="1765910" cy="1627004"/>
            <a:chOff x="3130062" y="1995427"/>
            <a:chExt cx="1765910" cy="1627004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F6E560D3-EA54-9943-8200-E293455E0ABF}"/>
                </a:ext>
              </a:extLst>
            </p:cNvPr>
            <p:cNvSpPr/>
            <p:nvPr/>
          </p:nvSpPr>
          <p:spPr>
            <a:xfrm>
              <a:off x="3130062" y="1995427"/>
              <a:ext cx="1765910" cy="16270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7F6FE9-C440-6847-B2AA-2004337D406E}"/>
                </a:ext>
              </a:extLst>
            </p:cNvPr>
            <p:cNvSpPr/>
            <p:nvPr/>
          </p:nvSpPr>
          <p:spPr>
            <a:xfrm>
              <a:off x="3260913" y="2067386"/>
              <a:ext cx="153609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1200" dirty="0" err="1"/>
                <a:t>Normalisation</a:t>
              </a:r>
              <a:r>
                <a:rPr lang="de-CH" sz="1200" dirty="0"/>
                <a:t> + Quality Control </a:t>
              </a:r>
              <a:r>
                <a:rPr lang="de-CH" sz="1200" dirty="0" err="1"/>
                <a:t>of</a:t>
              </a:r>
              <a:r>
                <a:rPr lang="de-CH" sz="1200" dirty="0"/>
                <a:t> Counts </a:t>
              </a:r>
              <a:endParaRPr lang="en-CH" sz="1200" dirty="0"/>
            </a:p>
          </p:txBody>
        </p:sp>
        <p:pic>
          <p:nvPicPr>
            <p:cNvPr id="13" name="Picture 12" descr="Chart&#10;&#10;Description automatically generated">
              <a:extLst>
                <a:ext uri="{FF2B5EF4-FFF2-40B4-BE49-F238E27FC236}">
                  <a16:creationId xmlns:a16="http://schemas.microsoft.com/office/drawing/2014/main" id="{DB848236-2F98-914C-9D09-E0C6F650C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8707" y="2820340"/>
              <a:ext cx="978698" cy="645567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C7DBB1D-ECA3-684E-ABDA-410E024AEDFA}"/>
              </a:ext>
            </a:extLst>
          </p:cNvPr>
          <p:cNvGrpSpPr/>
          <p:nvPr/>
        </p:nvGrpSpPr>
        <p:grpSpPr>
          <a:xfrm>
            <a:off x="7766914" y="1995426"/>
            <a:ext cx="1765911" cy="1627003"/>
            <a:chOff x="2412061" y="4206567"/>
            <a:chExt cx="2039815" cy="202809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2881331-DC85-9B40-8DE9-0F3F897BF971}"/>
                </a:ext>
              </a:extLst>
            </p:cNvPr>
            <p:cNvSpPr/>
            <p:nvPr/>
          </p:nvSpPr>
          <p:spPr>
            <a:xfrm>
              <a:off x="2412061" y="4206567"/>
              <a:ext cx="2039815" cy="202809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5A303E-5549-8041-A662-BF44655969EE}"/>
                </a:ext>
              </a:extLst>
            </p:cNvPr>
            <p:cNvSpPr/>
            <p:nvPr/>
          </p:nvSpPr>
          <p:spPr>
            <a:xfrm>
              <a:off x="2481653" y="4306643"/>
              <a:ext cx="1846943" cy="575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1200" dirty="0"/>
                <a:t>Differential Gene Expression Analysis</a:t>
              </a:r>
              <a:endParaRPr lang="en-CH" sz="1200" dirty="0"/>
            </a:p>
          </p:txBody>
        </p:sp>
        <p:pic>
          <p:nvPicPr>
            <p:cNvPr id="21" name="Picture 20" descr="Chart, scatter chart&#10;&#10;Description automatically generated">
              <a:extLst>
                <a:ext uri="{FF2B5EF4-FFF2-40B4-BE49-F238E27FC236}">
                  <a16:creationId xmlns:a16="http://schemas.microsoft.com/office/drawing/2014/main" id="{EDAEF3B4-A95E-D448-92A8-3383C80E1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9063" y="5107099"/>
              <a:ext cx="1327516" cy="930672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472FE1E-C987-284E-8D1C-32F90390D394}"/>
              </a:ext>
            </a:extLst>
          </p:cNvPr>
          <p:cNvGrpSpPr/>
          <p:nvPr/>
        </p:nvGrpSpPr>
        <p:grpSpPr>
          <a:xfrm>
            <a:off x="5889689" y="1995427"/>
            <a:ext cx="1765911" cy="1627003"/>
            <a:chOff x="5972720" y="4174316"/>
            <a:chExt cx="2039815" cy="2028092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FCD086E-95F2-C54B-9549-B155E7F3FE6F}"/>
                </a:ext>
              </a:extLst>
            </p:cNvPr>
            <p:cNvSpPr/>
            <p:nvPr/>
          </p:nvSpPr>
          <p:spPr>
            <a:xfrm>
              <a:off x="5972720" y="4174316"/>
              <a:ext cx="2039815" cy="202809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F194E35-9010-D94A-A089-3CC3B04557DA}"/>
                </a:ext>
              </a:extLst>
            </p:cNvPr>
            <p:cNvSpPr/>
            <p:nvPr/>
          </p:nvSpPr>
          <p:spPr>
            <a:xfrm>
              <a:off x="6224579" y="4280764"/>
              <a:ext cx="1536096" cy="575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1200" dirty="0"/>
                <a:t>PCA: </a:t>
              </a:r>
              <a:r>
                <a:rPr lang="de-CH" sz="1200" dirty="0" err="1"/>
                <a:t>Reduce</a:t>
              </a:r>
              <a:r>
                <a:rPr lang="de-CH" sz="1200" dirty="0"/>
                <a:t> </a:t>
              </a:r>
              <a:r>
                <a:rPr lang="de-CH" sz="1200" dirty="0" err="1"/>
                <a:t>Dimensionality</a:t>
              </a:r>
              <a:r>
                <a:rPr lang="de-CH" sz="1200" dirty="0"/>
                <a:t> </a:t>
              </a:r>
              <a:endParaRPr lang="en-CH" sz="1200" dirty="0"/>
            </a:p>
          </p:txBody>
        </p:sp>
        <p:pic>
          <p:nvPicPr>
            <p:cNvPr id="23" name="Picture 22" descr="Chart, scatter chart&#10;&#10;Description automatically generated">
              <a:extLst>
                <a:ext uri="{FF2B5EF4-FFF2-40B4-BE49-F238E27FC236}">
                  <a16:creationId xmlns:a16="http://schemas.microsoft.com/office/drawing/2014/main" id="{2E1169BB-E77A-CF4E-9975-A2CA427E7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4579" y="5054548"/>
              <a:ext cx="1313706" cy="915754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8B3FD7C-F721-C044-A322-E1950AEF5B60}"/>
              </a:ext>
            </a:extLst>
          </p:cNvPr>
          <p:cNvGrpSpPr/>
          <p:nvPr/>
        </p:nvGrpSpPr>
        <p:grpSpPr>
          <a:xfrm>
            <a:off x="6212818" y="3740813"/>
            <a:ext cx="1765911" cy="1627003"/>
            <a:chOff x="8962292" y="4098655"/>
            <a:chExt cx="2039815" cy="2028092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2200D76-81C0-4345-A352-BAF4F712BE43}"/>
                </a:ext>
              </a:extLst>
            </p:cNvPr>
            <p:cNvSpPr/>
            <p:nvPr/>
          </p:nvSpPr>
          <p:spPr>
            <a:xfrm>
              <a:off x="8962292" y="4098655"/>
              <a:ext cx="2039815" cy="202809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2A9EC4C-8755-8547-9198-87D95E712AC8}"/>
                </a:ext>
              </a:extLst>
            </p:cNvPr>
            <p:cNvSpPr/>
            <p:nvPr/>
          </p:nvSpPr>
          <p:spPr>
            <a:xfrm>
              <a:off x="9058727" y="4225052"/>
              <a:ext cx="1943380" cy="575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1200" dirty="0"/>
                <a:t>Gene Set </a:t>
              </a:r>
              <a:r>
                <a:rPr lang="de-CH" sz="1200" dirty="0" err="1"/>
                <a:t>Enrichment</a:t>
              </a:r>
              <a:r>
                <a:rPr lang="de-CH" sz="1200" dirty="0"/>
                <a:t> Analysis: </a:t>
              </a:r>
              <a:r>
                <a:rPr lang="de-CH" sz="1200" dirty="0" err="1"/>
                <a:t>Reactome</a:t>
              </a:r>
              <a:endParaRPr lang="en-CH" sz="1200" dirty="0"/>
            </a:p>
          </p:txBody>
        </p:sp>
        <p:pic>
          <p:nvPicPr>
            <p:cNvPr id="26" name="Picture 25" descr="Diagram&#10;&#10;Description automatically generated">
              <a:extLst>
                <a:ext uri="{FF2B5EF4-FFF2-40B4-BE49-F238E27FC236}">
                  <a16:creationId xmlns:a16="http://schemas.microsoft.com/office/drawing/2014/main" id="{00013E7E-B7BF-AF41-BDE3-3DAB0F8B4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0474" y="4893401"/>
              <a:ext cx="1319886" cy="1049033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8E9E89-5D75-444E-8D6A-1E379B89C326}"/>
              </a:ext>
            </a:extLst>
          </p:cNvPr>
          <p:cNvGrpSpPr/>
          <p:nvPr/>
        </p:nvGrpSpPr>
        <p:grpSpPr>
          <a:xfrm>
            <a:off x="9744641" y="3764816"/>
            <a:ext cx="1765910" cy="1627003"/>
            <a:chOff x="184480" y="4267413"/>
            <a:chExt cx="2039815" cy="2028092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AE78327-E48F-024B-B022-1D0DE15BC0BA}"/>
                </a:ext>
              </a:extLst>
            </p:cNvPr>
            <p:cNvSpPr/>
            <p:nvPr/>
          </p:nvSpPr>
          <p:spPr>
            <a:xfrm>
              <a:off x="184480" y="4267413"/>
              <a:ext cx="2039815" cy="202809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D6A1111-07B0-7141-AC7A-E9521D957F73}"/>
                </a:ext>
              </a:extLst>
            </p:cNvPr>
            <p:cNvSpPr/>
            <p:nvPr/>
          </p:nvSpPr>
          <p:spPr>
            <a:xfrm>
              <a:off x="266421" y="4433764"/>
              <a:ext cx="1846944" cy="3452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1200" dirty="0" err="1"/>
                <a:t>Tissue</a:t>
              </a:r>
              <a:r>
                <a:rPr lang="de-CH" sz="1200" dirty="0"/>
                <a:t> </a:t>
              </a:r>
              <a:r>
                <a:rPr lang="de-CH" sz="1200" dirty="0" err="1"/>
                <a:t>Enrichment</a:t>
              </a:r>
              <a:endParaRPr lang="en-CH" sz="1200" dirty="0"/>
            </a:p>
          </p:txBody>
        </p:sp>
        <p:pic>
          <p:nvPicPr>
            <p:cNvPr id="32" name="Picture 31" descr="Chart&#10;&#10;Description automatically generated">
              <a:extLst>
                <a:ext uri="{FF2B5EF4-FFF2-40B4-BE49-F238E27FC236}">
                  <a16:creationId xmlns:a16="http://schemas.microsoft.com/office/drawing/2014/main" id="{B1C32156-2DF9-6F4D-991E-FAAA99A0C2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1955" y="4833162"/>
              <a:ext cx="1535227" cy="122018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7D78167-E2A9-0C46-95B6-7055F23B34C5}"/>
              </a:ext>
            </a:extLst>
          </p:cNvPr>
          <p:cNvGrpSpPr/>
          <p:nvPr/>
        </p:nvGrpSpPr>
        <p:grpSpPr>
          <a:xfrm>
            <a:off x="7978729" y="3764817"/>
            <a:ext cx="1765911" cy="1627003"/>
            <a:chOff x="8861320" y="1579927"/>
            <a:chExt cx="2039815" cy="2028092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5AFD956-1F54-174C-842A-BB9AEB72AA79}"/>
                </a:ext>
              </a:extLst>
            </p:cNvPr>
            <p:cNvSpPr/>
            <p:nvPr/>
          </p:nvSpPr>
          <p:spPr>
            <a:xfrm>
              <a:off x="8861320" y="1579927"/>
              <a:ext cx="2039815" cy="202809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6E7E12-E297-944D-B836-72234C535708}"/>
                </a:ext>
              </a:extLst>
            </p:cNvPr>
            <p:cNvSpPr/>
            <p:nvPr/>
          </p:nvSpPr>
          <p:spPr>
            <a:xfrm>
              <a:off x="8909536" y="1707576"/>
              <a:ext cx="1943380" cy="5754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de-CH" sz="1200" dirty="0"/>
                <a:t>Over-</a:t>
              </a:r>
              <a:r>
                <a:rPr lang="de-CH" sz="1200" dirty="0" err="1"/>
                <a:t>representation</a:t>
              </a:r>
              <a:r>
                <a:rPr lang="de-CH" sz="1200" dirty="0"/>
                <a:t> Analysis: </a:t>
              </a:r>
              <a:r>
                <a:rPr lang="de-CH" sz="1200" dirty="0" err="1"/>
                <a:t>Reactome</a:t>
              </a:r>
              <a:endParaRPr lang="en-CH" sz="1200" dirty="0"/>
            </a:p>
          </p:txBody>
        </p:sp>
        <p:pic>
          <p:nvPicPr>
            <p:cNvPr id="34" name="Picture 33" descr="Diagram, schematic&#10;&#10;Description automatically generated">
              <a:extLst>
                <a:ext uri="{FF2B5EF4-FFF2-40B4-BE49-F238E27FC236}">
                  <a16:creationId xmlns:a16="http://schemas.microsoft.com/office/drawing/2014/main" id="{1CFA7E43-692E-0442-866B-A7D08AE79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96510" y="2432721"/>
              <a:ext cx="1302139" cy="1034928"/>
            </a:xfrm>
            <a:prstGeom prst="rect">
              <a:avLst/>
            </a:prstGeom>
          </p:spPr>
        </p:pic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7173A02E-AE53-B649-9FFA-A4B82BC117FC}"/>
              </a:ext>
            </a:extLst>
          </p:cNvPr>
          <p:cNvSpPr/>
          <p:nvPr/>
        </p:nvSpPr>
        <p:spPr>
          <a:xfrm>
            <a:off x="1956594" y="2427952"/>
            <a:ext cx="323501" cy="7619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FB6AFB9A-A55E-084F-94D7-FADA0F83D21B}"/>
              </a:ext>
            </a:extLst>
          </p:cNvPr>
          <p:cNvSpPr/>
          <p:nvPr/>
        </p:nvSpPr>
        <p:spPr>
          <a:xfrm>
            <a:off x="3818440" y="2439364"/>
            <a:ext cx="323501" cy="7619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C3255456-FC5C-5749-ADDE-6603F09CE1B2}"/>
              </a:ext>
            </a:extLst>
          </p:cNvPr>
          <p:cNvSpPr/>
          <p:nvPr/>
        </p:nvSpPr>
        <p:spPr>
          <a:xfrm>
            <a:off x="7584873" y="2439364"/>
            <a:ext cx="323501" cy="7619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DBB644DE-16AC-D64F-9902-8F0ABE128F4A}"/>
              </a:ext>
            </a:extLst>
          </p:cNvPr>
          <p:cNvSpPr/>
          <p:nvPr/>
        </p:nvSpPr>
        <p:spPr>
          <a:xfrm rot="5400000">
            <a:off x="8523379" y="3353942"/>
            <a:ext cx="323501" cy="7619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675AF060-0BF3-6341-B5A7-7EF840436885}"/>
              </a:ext>
            </a:extLst>
          </p:cNvPr>
          <p:cNvSpPr/>
          <p:nvPr/>
        </p:nvSpPr>
        <p:spPr>
          <a:xfrm rot="7580341">
            <a:off x="7751814" y="3329346"/>
            <a:ext cx="323501" cy="7619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808D54DB-1119-904C-ABCE-EBE1E51022CB}"/>
              </a:ext>
            </a:extLst>
          </p:cNvPr>
          <p:cNvSpPr/>
          <p:nvPr/>
        </p:nvSpPr>
        <p:spPr>
          <a:xfrm rot="2151026">
            <a:off x="9350104" y="3347157"/>
            <a:ext cx="658981" cy="7619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1" name="Lightning Bolt 60">
            <a:extLst>
              <a:ext uri="{FF2B5EF4-FFF2-40B4-BE49-F238E27FC236}">
                <a16:creationId xmlns:a16="http://schemas.microsoft.com/office/drawing/2014/main" id="{23A91785-D2AE-F143-A2E0-07C165DBE493}"/>
              </a:ext>
            </a:extLst>
          </p:cNvPr>
          <p:cNvSpPr/>
          <p:nvPr/>
        </p:nvSpPr>
        <p:spPr>
          <a:xfrm rot="20011721" flipH="1">
            <a:off x="5996412" y="3854415"/>
            <a:ext cx="411511" cy="365126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38C7BBE-3C5F-C146-B25B-CC984C3A6D0A}"/>
              </a:ext>
            </a:extLst>
          </p:cNvPr>
          <p:cNvSpPr txBox="1"/>
          <p:nvPr/>
        </p:nvSpPr>
        <p:spPr>
          <a:xfrm>
            <a:off x="4584886" y="3963164"/>
            <a:ext cx="1794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solidFill>
                  <a:srgbClr val="C00000"/>
                </a:solidFill>
              </a:rPr>
              <a:t>get annoyed because there are too many different gene identifiers</a:t>
            </a:r>
          </a:p>
        </p:txBody>
      </p:sp>
      <p:sp>
        <p:nvSpPr>
          <p:cNvPr id="64" name="Lightning Bolt 63">
            <a:extLst>
              <a:ext uri="{FF2B5EF4-FFF2-40B4-BE49-F238E27FC236}">
                <a16:creationId xmlns:a16="http://schemas.microsoft.com/office/drawing/2014/main" id="{50EF2B11-B37B-844F-A93B-C6C736C7FEDB}"/>
              </a:ext>
            </a:extLst>
          </p:cNvPr>
          <p:cNvSpPr/>
          <p:nvPr/>
        </p:nvSpPr>
        <p:spPr>
          <a:xfrm rot="20011721" flipH="1">
            <a:off x="9569957" y="5739128"/>
            <a:ext cx="411511" cy="365126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445D0D0D-A4BC-894B-A928-C559771FD9B2}"/>
                  </a:ext>
                </a:extLst>
              </p14:cNvPr>
              <p14:cNvContentPartPr/>
              <p14:nvPr/>
            </p14:nvContentPartPr>
            <p14:xfrm>
              <a:off x="9342260" y="2440240"/>
              <a:ext cx="2479680" cy="335268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445D0D0D-A4BC-894B-A928-C559771FD9B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33260" y="2431600"/>
                <a:ext cx="2497320" cy="337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5F1F428E-5042-F34B-9E79-6CB0ECB0FC06}"/>
              </a:ext>
            </a:extLst>
          </p:cNvPr>
          <p:cNvGrpSpPr/>
          <p:nvPr/>
        </p:nvGrpSpPr>
        <p:grpSpPr>
          <a:xfrm>
            <a:off x="4012465" y="1995427"/>
            <a:ext cx="1765910" cy="1627004"/>
            <a:chOff x="4012465" y="1995427"/>
            <a:chExt cx="1765910" cy="1627004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09A3BC7-7CED-0546-B519-FB28D2209BBB}"/>
                </a:ext>
              </a:extLst>
            </p:cNvPr>
            <p:cNvGrpSpPr/>
            <p:nvPr/>
          </p:nvGrpSpPr>
          <p:grpSpPr>
            <a:xfrm>
              <a:off x="4012465" y="1995427"/>
              <a:ext cx="1765910" cy="1627004"/>
              <a:chOff x="6096000" y="1995426"/>
              <a:chExt cx="2039815" cy="2028092"/>
            </a:xfrm>
          </p:grpSpPr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DC4FDD1A-66BA-CB4F-B955-86EB41D9061E}"/>
                  </a:ext>
                </a:extLst>
              </p:cNvPr>
              <p:cNvSpPr/>
              <p:nvPr/>
            </p:nvSpPr>
            <p:spPr>
              <a:xfrm>
                <a:off x="6096000" y="1995426"/>
                <a:ext cx="2039815" cy="2028092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5A71FD-B77C-C749-9645-E8F426392EAF}"/>
                  </a:ext>
                </a:extLst>
              </p:cNvPr>
              <p:cNvSpPr/>
              <p:nvPr/>
            </p:nvSpPr>
            <p:spPr>
              <a:xfrm>
                <a:off x="6224580" y="2096814"/>
                <a:ext cx="1536096" cy="3452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de-CH" sz="1200" dirty="0" err="1"/>
                  <a:t>Overview</a:t>
                </a:r>
                <a:r>
                  <a:rPr lang="de-CH" sz="1200" dirty="0"/>
                  <a:t> </a:t>
                </a:r>
                <a:r>
                  <a:rPr lang="de-CH" sz="1200" dirty="0" err="1"/>
                  <a:t>of</a:t>
                </a:r>
                <a:r>
                  <a:rPr lang="de-CH" sz="1200" dirty="0"/>
                  <a:t> Data</a:t>
                </a:r>
                <a:endParaRPr lang="en-CH" sz="1200" dirty="0"/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C3594AA-8CB9-F344-868B-963E4C196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75728" y="2469394"/>
              <a:ext cx="1340538" cy="1035870"/>
            </a:xfrm>
            <a:prstGeom prst="rect">
              <a:avLst/>
            </a:prstGeom>
          </p:spPr>
        </p:pic>
      </p:grpSp>
      <p:sp>
        <p:nvSpPr>
          <p:cNvPr id="42" name="Right Arrow 41">
            <a:extLst>
              <a:ext uri="{FF2B5EF4-FFF2-40B4-BE49-F238E27FC236}">
                <a16:creationId xmlns:a16="http://schemas.microsoft.com/office/drawing/2014/main" id="{3AC9031F-ABCB-FD4E-812B-6432FD35BEEE}"/>
              </a:ext>
            </a:extLst>
          </p:cNvPr>
          <p:cNvSpPr/>
          <p:nvPr/>
        </p:nvSpPr>
        <p:spPr>
          <a:xfrm>
            <a:off x="5638390" y="2427952"/>
            <a:ext cx="323501" cy="76195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B535340B-8A14-9A44-9C19-54B5483B39D6}"/>
              </a:ext>
            </a:extLst>
          </p:cNvPr>
          <p:cNvGrpSpPr/>
          <p:nvPr/>
        </p:nvGrpSpPr>
        <p:grpSpPr>
          <a:xfrm>
            <a:off x="6212817" y="5322858"/>
            <a:ext cx="5297734" cy="932527"/>
            <a:chOff x="6212817" y="5322858"/>
            <a:chExt cx="5297734" cy="932527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317FE96-DF6F-684D-8FD0-8AB159EE6118}"/>
                </a:ext>
              </a:extLst>
            </p:cNvPr>
            <p:cNvGrpSpPr/>
            <p:nvPr/>
          </p:nvGrpSpPr>
          <p:grpSpPr>
            <a:xfrm>
              <a:off x="6212817" y="5548771"/>
              <a:ext cx="5297734" cy="706614"/>
              <a:chOff x="6212817" y="5548771"/>
              <a:chExt cx="5297734" cy="706614"/>
            </a:xfrm>
          </p:grpSpPr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7BC46A9C-1881-3F47-AE9C-487C41B03004}"/>
                  </a:ext>
                </a:extLst>
              </p:cNvPr>
              <p:cNvSpPr/>
              <p:nvPr/>
            </p:nvSpPr>
            <p:spPr>
              <a:xfrm>
                <a:off x="6212817" y="5548771"/>
                <a:ext cx="5297734" cy="706614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D092C31-BA15-674C-BDB4-206D4737B0CB}"/>
                  </a:ext>
                </a:extLst>
              </p:cNvPr>
              <p:cNvSpPr/>
              <p:nvPr/>
            </p:nvSpPr>
            <p:spPr>
              <a:xfrm>
                <a:off x="6256338" y="5770471"/>
                <a:ext cx="506310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de-CH" sz="1600" dirty="0" err="1"/>
                  <a:t>Summarise</a:t>
                </a:r>
                <a:r>
                  <a:rPr lang="de-CH" sz="1600" dirty="0"/>
                  <a:t> </a:t>
                </a:r>
                <a:r>
                  <a:rPr lang="de-CH" sz="1600" dirty="0" err="1"/>
                  <a:t>Results</a:t>
                </a:r>
                <a:endParaRPr lang="de-CH" sz="1600" dirty="0"/>
              </a:p>
            </p:txBody>
          </p:sp>
        </p:grpSp>
        <p:sp>
          <p:nvSpPr>
            <p:cNvPr id="48" name="Right Arrow 47">
              <a:extLst>
                <a:ext uri="{FF2B5EF4-FFF2-40B4-BE49-F238E27FC236}">
                  <a16:creationId xmlns:a16="http://schemas.microsoft.com/office/drawing/2014/main" id="{98E27FB8-05B9-114F-8B7C-8A396CF3023F}"/>
                </a:ext>
              </a:extLst>
            </p:cNvPr>
            <p:cNvSpPr/>
            <p:nvPr/>
          </p:nvSpPr>
          <p:spPr>
            <a:xfrm rot="5400000">
              <a:off x="6894834" y="5105224"/>
              <a:ext cx="323501" cy="76195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07E22333-30AA-304C-91A9-B9A30EF83207}"/>
                </a:ext>
              </a:extLst>
            </p:cNvPr>
            <p:cNvSpPr/>
            <p:nvPr/>
          </p:nvSpPr>
          <p:spPr>
            <a:xfrm rot="5400000">
              <a:off x="8685700" y="5103634"/>
              <a:ext cx="323501" cy="76195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AD159F08-34BB-9940-9BE9-9708049EED15}"/>
                </a:ext>
              </a:extLst>
            </p:cNvPr>
            <p:cNvSpPr/>
            <p:nvPr/>
          </p:nvSpPr>
          <p:spPr>
            <a:xfrm rot="5400000">
              <a:off x="10519105" y="5133352"/>
              <a:ext cx="323501" cy="76195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513BC5A0-A414-584F-9360-88ABF8D4F950}"/>
              </a:ext>
            </a:extLst>
          </p:cNvPr>
          <p:cNvSpPr txBox="1"/>
          <p:nvPr/>
        </p:nvSpPr>
        <p:spPr>
          <a:xfrm>
            <a:off x="9845189" y="5667097"/>
            <a:ext cx="17946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>
                <a:solidFill>
                  <a:srgbClr val="C00000"/>
                </a:solidFill>
              </a:rPr>
              <a:t>panic because </a:t>
            </a:r>
            <a:r>
              <a:rPr lang="en-GB" sz="1200" dirty="0">
                <a:solidFill>
                  <a:srgbClr val="C00000"/>
                </a:solidFill>
              </a:rPr>
              <a:t>I</a:t>
            </a:r>
            <a:r>
              <a:rPr lang="en-CH" sz="1200" dirty="0">
                <a:solidFill>
                  <a:srgbClr val="C00000"/>
                </a:solidFill>
              </a:rPr>
              <a:t> looking back on finished analysis I should have considered patient and/or location effects</a:t>
            </a:r>
          </a:p>
        </p:txBody>
      </p:sp>
    </p:spTree>
    <p:extLst>
      <p:ext uri="{BB962C8B-B14F-4D97-AF65-F5344CB8AC3E}">
        <p14:creationId xmlns:p14="http://schemas.microsoft.com/office/powerpoint/2010/main" val="21629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44" grpId="0" animBg="1"/>
      <p:bldP spid="45" grpId="0" animBg="1"/>
      <p:bldP spid="46" grpId="0" animBg="1"/>
      <p:bldP spid="61" grpId="0" animBg="1"/>
      <p:bldP spid="63" grpId="0"/>
      <p:bldP spid="42" grpId="0" animBg="1"/>
      <p:bldP spid="6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CE1CF-3E1F-BC4F-AC11-CAED40A30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Ulcerative Colitis (UC) 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915D6F-E540-FE45-A3B7-338DD445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28.05.21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B08AE-DBB1-0C4C-B3E8-392AA84F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3</a:t>
            </a:fld>
            <a:endParaRPr lang="en-CH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153B9-E291-0041-88C2-2A68A2D25CD4}"/>
              </a:ext>
            </a:extLst>
          </p:cNvPr>
          <p:cNvSpPr txBox="1"/>
          <p:nvPr/>
        </p:nvSpPr>
        <p:spPr>
          <a:xfrm>
            <a:off x="838200" y="1506022"/>
            <a:ext cx="810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Inflammatory bowl disease: Long-term inflammation and formation of painful ulcers of the lining of colon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28B32B-517E-C448-A9A3-39118B24B76A}"/>
              </a:ext>
            </a:extLst>
          </p:cNvPr>
          <p:cNvSpPr txBox="1"/>
          <p:nvPr/>
        </p:nvSpPr>
        <p:spPr>
          <a:xfrm>
            <a:off x="838200" y="2514600"/>
            <a:ext cx="508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b="1" dirty="0"/>
              <a:t>Motivation for this study:</a:t>
            </a:r>
          </a:p>
          <a:p>
            <a:endParaRPr lang="en-CH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Cause for UC is not known/not agreed upon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UC has a high incidence and prevelance 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current therapeutic strategies only tackle symptoms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severe cases can lead to removal of colon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6245477-F5A6-F344-9F89-890AF500BA04}"/>
              </a:ext>
            </a:extLst>
          </p:cNvPr>
          <p:cNvSpPr/>
          <p:nvPr/>
        </p:nvSpPr>
        <p:spPr>
          <a:xfrm>
            <a:off x="5473700" y="3668762"/>
            <a:ext cx="190500" cy="77623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530C0C-2A7B-B340-B170-4004ECF85458}"/>
              </a:ext>
            </a:extLst>
          </p:cNvPr>
          <p:cNvSpPr txBox="1"/>
          <p:nvPr/>
        </p:nvSpPr>
        <p:spPr>
          <a:xfrm>
            <a:off x="5791200" y="3850670"/>
            <a:ext cx="302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huge impact on patient’s life and well-being</a:t>
            </a:r>
          </a:p>
        </p:txBody>
      </p:sp>
    </p:spTree>
    <p:extLst>
      <p:ext uri="{BB962C8B-B14F-4D97-AF65-F5344CB8AC3E}">
        <p14:creationId xmlns:p14="http://schemas.microsoft.com/office/powerpoint/2010/main" val="63434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3F8B-EF32-0249-8004-7476DAA9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Normalisation</a:t>
            </a:r>
            <a:r>
              <a:rPr lang="de-CH" dirty="0"/>
              <a:t> + Quality Control </a:t>
            </a:r>
            <a:r>
              <a:rPr lang="de-CH" dirty="0" err="1"/>
              <a:t>of</a:t>
            </a:r>
            <a:r>
              <a:rPr lang="de-CH" dirty="0"/>
              <a:t> Counts 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ECB6A-3E20-CA44-8AA4-D1CD1C223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EC4E5-C5AA-6848-A248-BEC07CDE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4</a:t>
            </a:fld>
            <a:endParaRPr lang="en-CH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8BFF5CC-6C48-0F49-A1C6-EDA5B8259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7" y="3133901"/>
            <a:ext cx="4364899" cy="287916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03617CA-2517-2044-B230-22E814C7B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70" y="3133901"/>
            <a:ext cx="4364899" cy="287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CC271E-937A-C54D-9F92-4E12C2974EBE}"/>
              </a:ext>
            </a:extLst>
          </p:cNvPr>
          <p:cNvSpPr txBox="1"/>
          <p:nvPr/>
        </p:nvSpPr>
        <p:spPr>
          <a:xfrm>
            <a:off x="838200" y="1644138"/>
            <a:ext cx="4820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H" dirty="0"/>
              <a:t>Calculate effective library size (account for library size differences between samples)</a:t>
            </a:r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trimmed mean of </a:t>
            </a:r>
            <a:r>
              <a:rPr lang="en-GB" dirty="0"/>
              <a:t>log2 fold change between the two samples (M-value)</a:t>
            </a:r>
            <a:r>
              <a:rPr lang="en-CH" dirty="0"/>
              <a:t> (TMM)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8BA02-180B-8946-8E48-F2BEBF9B2F5B}"/>
              </a:ext>
            </a:extLst>
          </p:cNvPr>
          <p:cNvSpPr txBox="1"/>
          <p:nvPr/>
        </p:nvSpPr>
        <p:spPr>
          <a:xfrm>
            <a:off x="11377234" y="-4207"/>
            <a:ext cx="81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edgeR</a:t>
            </a:r>
          </a:p>
        </p:txBody>
      </p:sp>
    </p:spTree>
    <p:extLst>
      <p:ext uri="{BB962C8B-B14F-4D97-AF65-F5344CB8AC3E}">
        <p14:creationId xmlns:p14="http://schemas.microsoft.com/office/powerpoint/2010/main" val="303397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4E9B-61DD-6B49-9809-BA2D882E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Data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4B029-836E-A145-8165-68FDAE37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28.05.21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46BBF-028A-E34D-A95D-84BC763C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5</a:t>
            </a:fld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92119-C82C-F744-A68E-337980E38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32" y="1279336"/>
            <a:ext cx="7042768" cy="5442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2C352-50B7-7144-9785-B6B46B580BAD}"/>
              </a:ext>
            </a:extLst>
          </p:cNvPr>
          <p:cNvSpPr txBox="1"/>
          <p:nvPr/>
        </p:nvSpPr>
        <p:spPr>
          <a:xfrm>
            <a:off x="8895732" y="169068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no clear batch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823AC0-E129-0142-AA0B-EC8330BE9F38}"/>
              </a:ext>
            </a:extLst>
          </p:cNvPr>
          <p:cNvSpPr txBox="1"/>
          <p:nvPr/>
        </p:nvSpPr>
        <p:spPr>
          <a:xfrm>
            <a:off x="8895732" y="2080103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inflammation status seems to be the main driver of clustering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7B5A1-2943-4D43-88C5-0F04360F2C15}"/>
              </a:ext>
            </a:extLst>
          </p:cNvPr>
          <p:cNvSpPr txBox="1"/>
          <p:nvPr/>
        </p:nvSpPr>
        <p:spPr>
          <a:xfrm>
            <a:off x="8895732" y="2967335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H" dirty="0"/>
              <a:t>some clustering in location</a:t>
            </a:r>
          </a:p>
        </p:txBody>
      </p:sp>
    </p:spTree>
    <p:extLst>
      <p:ext uri="{BB962C8B-B14F-4D97-AF65-F5344CB8AC3E}">
        <p14:creationId xmlns:p14="http://schemas.microsoft.com/office/powerpoint/2010/main" val="38829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C238-B6A5-6D48-9C48-139021B6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PCA: </a:t>
            </a:r>
            <a:r>
              <a:rPr lang="de-CH" dirty="0" err="1"/>
              <a:t>Reduce</a:t>
            </a:r>
            <a:r>
              <a:rPr lang="de-CH" dirty="0"/>
              <a:t> </a:t>
            </a:r>
            <a:r>
              <a:rPr lang="de-CH" dirty="0" err="1"/>
              <a:t>Dimensionality</a:t>
            </a:r>
            <a:r>
              <a:rPr lang="de-CH" dirty="0"/>
              <a:t> 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CAFECF-91C8-DE40-B449-539AB7B9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91619-ADEA-8F49-9373-8DBE63A5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6</a:t>
            </a:fld>
            <a:endParaRPr lang="en-CH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AF5D7C-9D99-A44D-88D2-41122F4F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910" y="1424565"/>
            <a:ext cx="6558990" cy="5068310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5E216EE8-4DF1-6B48-8B44-55E53CCBE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49960"/>
            <a:ext cx="4233312" cy="29509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5DFEEB-B7F6-7D45-9D96-A00DD389A726}"/>
              </a:ext>
            </a:extLst>
          </p:cNvPr>
          <p:cNvSpPr txBox="1"/>
          <p:nvPr/>
        </p:nvSpPr>
        <p:spPr>
          <a:xfrm>
            <a:off x="863600" y="1466242"/>
            <a:ext cx="543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Reducing dimensionality while preserving variance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F348A3-C37F-8E45-BC6B-816BB07A9774}"/>
              </a:ext>
            </a:extLst>
          </p:cNvPr>
          <p:cNvSpPr txBox="1"/>
          <p:nvPr/>
        </p:nvSpPr>
        <p:spPr>
          <a:xfrm>
            <a:off x="11137900" y="-420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PCAtools</a:t>
            </a:r>
          </a:p>
        </p:txBody>
      </p:sp>
    </p:spTree>
    <p:extLst>
      <p:ext uri="{BB962C8B-B14F-4D97-AF65-F5344CB8AC3E}">
        <p14:creationId xmlns:p14="http://schemas.microsoft.com/office/powerpoint/2010/main" val="1717893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1070-3EF1-2D4D-BEFE-A985F2C8A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PCA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0D19D7-F123-6742-867B-064A13F9B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CEEE0-E4CF-B84D-BC50-0E63AF125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7</a:t>
            </a:fld>
            <a:endParaRPr lang="en-CH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72FFE831-EF1D-294B-9A5A-9FAA2BE67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33" r="3012" b="7315"/>
          <a:stretch/>
        </p:blipFill>
        <p:spPr>
          <a:xfrm>
            <a:off x="723900" y="1894004"/>
            <a:ext cx="5372100" cy="3063820"/>
          </a:xfrm>
          <a:prstGeom prst="rect">
            <a:avLst/>
          </a:prstGeom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2BF49505-0106-574E-A91D-3C8B35E4C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7"/>
            <a:ext cx="5257800" cy="36668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E7E4E3-10D5-D64E-A31D-B9258D09F55C}"/>
              </a:ext>
            </a:extLst>
          </p:cNvPr>
          <p:cNvSpPr txBox="1"/>
          <p:nvPr/>
        </p:nvSpPr>
        <p:spPr>
          <a:xfrm>
            <a:off x="723900" y="5121019"/>
            <a:ext cx="726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Clear clustering of inflammed/non-inflammed samples along PC1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758A33-A817-8A46-A465-A583EB585EB6}"/>
              </a:ext>
            </a:extLst>
          </p:cNvPr>
          <p:cNvSpPr txBox="1"/>
          <p:nvPr/>
        </p:nvSpPr>
        <p:spPr>
          <a:xfrm>
            <a:off x="11137900" y="-420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PCAtools</a:t>
            </a:r>
          </a:p>
        </p:txBody>
      </p:sp>
    </p:spTree>
    <p:extLst>
      <p:ext uri="{BB962C8B-B14F-4D97-AF65-F5344CB8AC3E}">
        <p14:creationId xmlns:p14="http://schemas.microsoft.com/office/powerpoint/2010/main" val="310974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A91B7-0B4E-2A4E-A217-118AEFE5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PCA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97E96-8DFB-E84D-8A79-BDC1828B7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9C9C86-73DB-CE4C-BE57-F3510D4CE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8</a:t>
            </a:fld>
            <a:endParaRPr lang="en-CH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02794D-072D-C54F-B8A6-F2C9D730E758}"/>
              </a:ext>
            </a:extLst>
          </p:cNvPr>
          <p:cNvGrpSpPr/>
          <p:nvPr/>
        </p:nvGrpSpPr>
        <p:grpSpPr>
          <a:xfrm>
            <a:off x="736600" y="1588340"/>
            <a:ext cx="10764990" cy="3333657"/>
            <a:chOff x="838200" y="2131312"/>
            <a:chExt cx="10764990" cy="3333657"/>
          </a:xfrm>
        </p:grpSpPr>
        <p:pic>
          <p:nvPicPr>
            <p:cNvPr id="5" name="Picture 4" descr="Chart, scatter chart&#10;&#10;Description automatically generated">
              <a:extLst>
                <a:ext uri="{FF2B5EF4-FFF2-40B4-BE49-F238E27FC236}">
                  <a16:creationId xmlns:a16="http://schemas.microsoft.com/office/drawing/2014/main" id="{787AE45C-26B8-1041-BBD3-50B447243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592" b="7315"/>
            <a:stretch/>
          </p:blipFill>
          <p:spPr>
            <a:xfrm>
              <a:off x="6273799" y="2489531"/>
              <a:ext cx="5329391" cy="2975437"/>
            </a:xfrm>
            <a:prstGeom prst="rect">
              <a:avLst/>
            </a:prstGeom>
          </p:spPr>
        </p:pic>
        <p:pic>
          <p:nvPicPr>
            <p:cNvPr id="6" name="Picture 5" descr="Chart, scatter chart&#10;&#10;Description automatically generated">
              <a:extLst>
                <a:ext uri="{FF2B5EF4-FFF2-40B4-BE49-F238E27FC236}">
                  <a16:creationId xmlns:a16="http://schemas.microsoft.com/office/drawing/2014/main" id="{B1976188-C408-6C42-B211-34A28F8481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2964" b="7314"/>
            <a:stretch/>
          </p:blipFill>
          <p:spPr>
            <a:xfrm>
              <a:off x="838200" y="2582069"/>
              <a:ext cx="5187636" cy="28829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3D5CFE-A453-4B49-96D2-A856520D95D9}"/>
                </a:ext>
              </a:extLst>
            </p:cNvPr>
            <p:cNvSpPr txBox="1"/>
            <p:nvPr/>
          </p:nvSpPr>
          <p:spPr>
            <a:xfrm>
              <a:off x="1054100" y="2131312"/>
              <a:ext cx="927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Patient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95FE911-C7AE-0349-86E0-4179B18C2455}"/>
                </a:ext>
              </a:extLst>
            </p:cNvPr>
            <p:cNvSpPr txBox="1"/>
            <p:nvPr/>
          </p:nvSpPr>
          <p:spPr>
            <a:xfrm>
              <a:off x="6692900" y="2131312"/>
              <a:ext cx="1397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dirty="0"/>
                <a:t>Location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C81EF1A-4122-334E-B58B-D06FB352A270}"/>
              </a:ext>
            </a:extLst>
          </p:cNvPr>
          <p:cNvSpPr txBox="1"/>
          <p:nvPr/>
        </p:nvSpPr>
        <p:spPr>
          <a:xfrm>
            <a:off x="1041400" y="5126334"/>
            <a:ext cx="408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more shuffled, still PC2 seems to sep</a:t>
            </a:r>
            <a:r>
              <a:rPr lang="en-GB" dirty="0"/>
              <a:t>a</a:t>
            </a:r>
            <a:r>
              <a:rPr lang="en-CH" dirty="0"/>
              <a:t>rate some patients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C7C645-CA27-164A-A7CF-32B859693D56}"/>
              </a:ext>
            </a:extLst>
          </p:cNvPr>
          <p:cNvSpPr txBox="1"/>
          <p:nvPr/>
        </p:nvSpPr>
        <p:spPr>
          <a:xfrm>
            <a:off x="6667500" y="5126334"/>
            <a:ext cx="408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location</a:t>
            </a:r>
            <a:r>
              <a:rPr lang="de-CH" dirty="0"/>
              <a:t> </a:t>
            </a:r>
            <a:r>
              <a:rPr lang="de-CH" dirty="0" err="1"/>
              <a:t>seperation</a:t>
            </a:r>
            <a:r>
              <a:rPr lang="de-CH" dirty="0"/>
              <a:t> </a:t>
            </a:r>
            <a:r>
              <a:rPr lang="de-CH" dirty="0" err="1"/>
              <a:t>along</a:t>
            </a:r>
            <a:r>
              <a:rPr lang="de-CH" dirty="0"/>
              <a:t> PC1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47DDED-3141-9B48-8BDF-DD855994A4F1}"/>
              </a:ext>
            </a:extLst>
          </p:cNvPr>
          <p:cNvSpPr txBox="1"/>
          <p:nvPr/>
        </p:nvSpPr>
        <p:spPr>
          <a:xfrm>
            <a:off x="11137900" y="-420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PCAtools</a:t>
            </a:r>
          </a:p>
        </p:txBody>
      </p:sp>
    </p:spTree>
    <p:extLst>
      <p:ext uri="{BB962C8B-B14F-4D97-AF65-F5344CB8AC3E}">
        <p14:creationId xmlns:p14="http://schemas.microsoft.com/office/powerpoint/2010/main" val="3800016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DDE3-EA0D-FC43-8614-1548511B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PCA: Principal Component 1 &amp;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E91AD-A1E2-8444-99F2-BE2FFB36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8F4A7-C805-E240-A713-2CFA15DC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9</a:t>
            </a:fld>
            <a:endParaRPr lang="en-CH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75658DE-7443-B04D-B90E-738408B49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419" y="1287098"/>
            <a:ext cx="3892837" cy="2713607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6D0DDFA-EB64-D642-BEDD-A74412863C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00" b="17778"/>
          <a:stretch/>
        </p:blipFill>
        <p:spPr>
          <a:xfrm>
            <a:off x="882969" y="2046390"/>
            <a:ext cx="6957175" cy="3289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3242C6-0648-4644-AFCA-B854FAC66DC3}"/>
              </a:ext>
            </a:extLst>
          </p:cNvPr>
          <p:cNvSpPr txBox="1"/>
          <p:nvPr/>
        </p:nvSpPr>
        <p:spPr>
          <a:xfrm>
            <a:off x="11137900" y="-4207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PCAtools</a:t>
            </a: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53CBD462-36AB-CC45-8D37-578A11ACC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046" y="4000705"/>
            <a:ext cx="3687581" cy="280199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4CD5C6A-E763-0848-A7A9-56527D5088E2}"/>
              </a:ext>
            </a:extLst>
          </p:cNvPr>
          <p:cNvSpPr txBox="1"/>
          <p:nvPr/>
        </p:nvSpPr>
        <p:spPr>
          <a:xfrm>
            <a:off x="7621633" y="6251212"/>
            <a:ext cx="1199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Y-linked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8610F7-CCDD-9B44-8B2C-A4258C3404DC}"/>
              </a:ext>
            </a:extLst>
          </p:cNvPr>
          <p:cNvSpPr txBox="1"/>
          <p:nvPr/>
        </p:nvSpPr>
        <p:spPr>
          <a:xfrm>
            <a:off x="7621633" y="4048318"/>
            <a:ext cx="1199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/>
              <a:t>X-linked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64666-6268-8048-868A-AEFFC5B6AABB}"/>
              </a:ext>
            </a:extLst>
          </p:cNvPr>
          <p:cNvSpPr txBox="1"/>
          <p:nvPr/>
        </p:nvSpPr>
        <p:spPr>
          <a:xfrm>
            <a:off x="7022096" y="1366323"/>
            <a:ext cx="1199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200" dirty="0"/>
              <a:t>Genes involved in mucosal immuno response, uptake (pores, channels)</a:t>
            </a:r>
          </a:p>
        </p:txBody>
      </p:sp>
    </p:spTree>
    <p:extLst>
      <p:ext uri="{BB962C8B-B14F-4D97-AF65-F5344CB8AC3E}">
        <p14:creationId xmlns:p14="http://schemas.microsoft.com/office/powerpoint/2010/main" val="280437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840</Words>
  <Application>Microsoft Macintosh PowerPoint</Application>
  <PresentationFormat>Widescreen</PresentationFormat>
  <Paragraphs>162</Paragraphs>
  <Slides>18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Systems Biology 2021 internship data analysis assignment</vt:lpstr>
      <vt:lpstr>Workflow</vt:lpstr>
      <vt:lpstr>Ulcerative Colitis (UC) </vt:lpstr>
      <vt:lpstr>Normalisation + Quality Control of Counts </vt:lpstr>
      <vt:lpstr>Overview of Data</vt:lpstr>
      <vt:lpstr>PCA: Reduce Dimensionality </vt:lpstr>
      <vt:lpstr>PCA</vt:lpstr>
      <vt:lpstr>PCA</vt:lpstr>
      <vt:lpstr>PCA: Principal Component 1 &amp; 2</vt:lpstr>
      <vt:lpstr>Differential Gene Expression Analysis </vt:lpstr>
      <vt:lpstr>Differential Gene Expression Analysis </vt:lpstr>
      <vt:lpstr>Over-representation Analysis</vt:lpstr>
      <vt:lpstr>Gene Set Enrichment: Reactome</vt:lpstr>
      <vt:lpstr>Gene Set Enrichment: Reactome</vt:lpstr>
      <vt:lpstr>Gene Set Enrichment: Reactome</vt:lpstr>
      <vt:lpstr>Gene Set Enrichment: Reactome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Biology 2021 internship data analysis assignment</dc:title>
  <dc:creator>32d41udegy@idethz.onmicrosoft.com</dc:creator>
  <cp:lastModifiedBy>32d41udegy@idethz.onmicrosoft.com</cp:lastModifiedBy>
  <cp:revision>37</cp:revision>
  <dcterms:created xsi:type="dcterms:W3CDTF">2021-05-26T16:14:41Z</dcterms:created>
  <dcterms:modified xsi:type="dcterms:W3CDTF">2021-05-28T06:38:13Z</dcterms:modified>
</cp:coreProperties>
</file>